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71" r:id="rId5"/>
    <p:sldId id="260" r:id="rId6"/>
    <p:sldId id="265" r:id="rId7"/>
    <p:sldId id="266" r:id="rId8"/>
    <p:sldId id="259" r:id="rId9"/>
    <p:sldId id="267" r:id="rId10"/>
    <p:sldId id="263" r:id="rId11"/>
    <p:sldId id="270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474A1-51D4-4D91-B6CF-07EE618FA4B3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87B1B-90DE-44E9-93BE-D4F7CDCD0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49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669F1-7102-4064-9A59-A664B6ECBADE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AD81C-F83D-479E-BD6A-18457204800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9EDB2-6D8B-4CFA-BA0E-FE8D194FCBEB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CAA4-DC92-4478-BB4B-18B3A4CD2A4F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55A0-119D-4C03-A0A3-9951D50B8F1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EEC-0DDA-45E0-958F-E6562B507F5E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A93BC-05E0-40AC-9D21-94AF562EE1C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0C8D-FC5D-4239-8CA8-8B33089AB12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A15AD-4ECE-45D7-9085-0F6245761DF0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67BDB-AE63-40F3-BC2D-7E0C4D2A470D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1CEB9-CFE6-472C-9332-6ED29E01AF2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9709F-F414-4745-BD28-2E1DA5DF8C5E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6339-3123-4F2E-AC28-8084ED542E1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F8B68-F4E7-40BF-BE04-63AE66D419D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B5C50-C0B3-4D16-8DDD-F5A9B867639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1B1C2-2D53-4A90-B504-38B1CA50F2C1}" type="datetime1">
              <a:rPr lang="en-US" smtClean="0"/>
              <a:t>10/17/2019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A7AB9-2CC4-48F6-950E-5D7675872FE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aghiyan/Drone-Design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aghiyan/Drone-Design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kobkira1/RouteFinder.gi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308739"/>
            <a:ext cx="7766936" cy="1165981"/>
          </a:xfrm>
        </p:spPr>
        <p:txBody>
          <a:bodyPr/>
          <a:lstStyle/>
          <a:p>
            <a:pPr algn="ctr"/>
            <a:r>
              <a:rPr lang="ru-RU" sz="3200" b="1" dirty="0"/>
              <a:t>Трекинг </a:t>
            </a:r>
            <a:r>
              <a:rPr lang="ru-RU" sz="3200" b="1" dirty="0" smtClean="0"/>
              <a:t>сигналов сотовых сетей операторов </a:t>
            </a:r>
            <a:r>
              <a:rPr lang="ru-RU" sz="3200" b="1" dirty="0"/>
              <a:t>на базе дрона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468845"/>
            <a:ext cx="7766936" cy="1470401"/>
          </a:xfrm>
        </p:spPr>
        <p:txBody>
          <a:bodyPr>
            <a:normAutofit/>
          </a:bodyPr>
          <a:lstStyle/>
          <a:p>
            <a:pPr algn="ctr"/>
            <a:r>
              <a:rPr lang="ru-RU" b="1" i="1" dirty="0" smtClean="0"/>
              <a:t>Команда Импровиз</a:t>
            </a:r>
            <a:endParaRPr lang="en-US" b="1" i="1" dirty="0" smtClean="0"/>
          </a:p>
          <a:p>
            <a:pPr algn="ctr"/>
            <a:endParaRPr lang="en-US" b="1" i="1" dirty="0"/>
          </a:p>
          <a:p>
            <a:pPr algn="ctr"/>
            <a:r>
              <a:rPr lang="ru-RU" dirty="0"/>
              <a:t>Кейс_МТС</a:t>
            </a:r>
            <a:endParaRPr lang="en-US" b="1" i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869" y="1200014"/>
            <a:ext cx="1781175" cy="904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912" y="486472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42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775064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Демонстрация функционирования БПЛА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hakob-17-10-2019-04-08-49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349" y="1280160"/>
            <a:ext cx="8713653" cy="458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65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775064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Команда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521" y="1449904"/>
            <a:ext cx="1078992" cy="14386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2023" y="3000031"/>
            <a:ext cx="28119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Акоп Киракосян</a:t>
            </a:r>
          </a:p>
          <a:p>
            <a:pPr algn="ctr"/>
            <a:r>
              <a:rPr lang="ru-RU" dirty="0" smtClean="0"/>
              <a:t>Разработчик алгоритмов</a:t>
            </a:r>
          </a:p>
          <a:p>
            <a:pPr algn="ctr"/>
            <a:r>
              <a:rPr lang="ru-RU" dirty="0" smtClean="0"/>
              <a:t> машинного обучения</a:t>
            </a:r>
          </a:p>
          <a:p>
            <a:pPr algn="ctr"/>
            <a:r>
              <a:rPr lang="ru-RU" dirty="0" smtClean="0"/>
              <a:t>Студент 4 курса ЕГУ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070" y="924848"/>
            <a:ext cx="2325191" cy="23251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42532" y="3280053"/>
            <a:ext cx="31605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Арам Арутюнян</a:t>
            </a:r>
          </a:p>
          <a:p>
            <a:pPr algn="ctr"/>
            <a:r>
              <a:rPr lang="ru-RU" dirty="0" smtClean="0"/>
              <a:t>Авиационный инженер-конструктор, с 11-летним опытом разработки и анализа авиационных систем 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867" y="1449904"/>
            <a:ext cx="1800135" cy="180013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93673" y="3361510"/>
            <a:ext cx="31605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Арам Багиян</a:t>
            </a:r>
          </a:p>
          <a:p>
            <a:pPr algn="ctr"/>
            <a:r>
              <a:rPr lang="ru-RU" dirty="0"/>
              <a:t>к</a:t>
            </a:r>
            <a:r>
              <a:rPr lang="ru-RU" dirty="0" smtClean="0"/>
              <a:t>.т.н., руководитель группы, с более чем 14-летним опытом научно-исследовательской деятельности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6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893" y="2891244"/>
            <a:ext cx="3779520" cy="775064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Благодарим за внимение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8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Проблема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1347" y="1114696"/>
            <a:ext cx="8168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Обеспечение качества предоставления услуг в сфере сотовых сетей требует постоянного контроля.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347" y="2266124"/>
            <a:ext cx="3709852" cy="24716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09359" y="4837322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Образец специально </a:t>
            </a:r>
          </a:p>
          <a:p>
            <a:pPr algn="ctr"/>
            <a:r>
              <a:rPr lang="ru-RU" dirty="0" smtClean="0"/>
              <a:t>оборудованной машины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03818" y="1700067"/>
            <a:ext cx="39362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Проблемы применения специально оборудованных машин: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Пробки в городских условиях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Трудозатраты на выполнение трекинга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Труднодоступность трекинга в отсутсвии дорог и сложно-пересеченой местности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23714" y="4737813"/>
            <a:ext cx="3936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Какие преимущества обеспечивает применение дронов в задаче трекинга сигналов сотовых сетей? </a:t>
            </a:r>
          </a:p>
        </p:txBody>
      </p:sp>
    </p:spTree>
    <p:extLst>
      <p:ext uri="{BB962C8B-B14F-4D97-AF65-F5344CB8AC3E}">
        <p14:creationId xmlns:p14="http://schemas.microsoft.com/office/powerpoint/2010/main" val="1687734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Клиент и рынок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27613" y="1731369"/>
            <a:ext cx="85169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 данном этапе клиентами являются операторы сотовых сетей с количеством абонентов </a:t>
            </a:r>
            <a:r>
              <a:rPr lang="ru-RU" dirty="0"/>
              <a:t>255,71 </a:t>
            </a:r>
            <a:r>
              <a:rPr lang="ru-RU" dirty="0" smtClean="0"/>
              <a:t>млн в России и </a:t>
            </a:r>
            <a:r>
              <a:rPr lang="ru-RU" dirty="0"/>
              <a:t>3,4 </a:t>
            </a:r>
            <a:r>
              <a:rPr lang="ru-RU" dirty="0" smtClean="0"/>
              <a:t>млн в Армении за 2018 г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ru-RU" dirty="0" smtClean="0"/>
              <a:t>В дальнейшем универсальность разработанной платформы позволит применять ее 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задачах </a:t>
            </a:r>
            <a:r>
              <a:rPr lang="ru-RU" dirty="0"/>
              <a:t>сбора данных о </a:t>
            </a:r>
            <a:r>
              <a:rPr lang="en-US" dirty="0"/>
              <a:t>Wi-Fi</a:t>
            </a:r>
            <a:r>
              <a:rPr lang="ru-RU" dirty="0"/>
              <a:t> сетях в зоне </a:t>
            </a:r>
            <a:r>
              <a:rPr lang="ru-RU" dirty="0" smtClean="0"/>
              <a:t>облета,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спасательных операциях для обнаружения очагов пожаров и пострадавших,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задачах ретранслирования сигналов,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</a:t>
            </a:r>
            <a:r>
              <a:rPr lang="ru-RU" dirty="0" smtClean="0"/>
              <a:t>ыявления правонарушений и слежения за потоками транспорта в городах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2275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Продукт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" y="1679061"/>
            <a:ext cx="5075456" cy="29724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7334" y="1152882"/>
            <a:ext cx="859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Интеллектуальная платформа с дроном большой продолжительности полета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18606" y="6406487"/>
            <a:ext cx="8005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/>
              <a:t>Расчеты и результаты проектирования представлены на </a:t>
            </a:r>
            <a:r>
              <a:rPr lang="en-US" sz="1200" dirty="0"/>
              <a:t>GitHub: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smtClean="0">
                <a:hlinkClick r:id="rId3"/>
              </a:rPr>
              <a:t>github.com/abaghiyan/Drone-Design</a:t>
            </a:r>
            <a:r>
              <a:rPr lang="en-US" sz="1200" dirty="0" smtClean="0"/>
              <a:t> </a:t>
            </a:r>
            <a:r>
              <a:rPr lang="ru-RU" sz="1200" dirty="0" smtClean="0"/>
              <a:t> 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6131407" y="2280667"/>
            <a:ext cx="2592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Характеристики дрона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37608"/>
              </p:ext>
            </p:extLst>
          </p:nvPr>
        </p:nvGraphicFramePr>
        <p:xfrm>
          <a:off x="5267049" y="2718382"/>
          <a:ext cx="4321093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1592">
                  <a:extLst>
                    <a:ext uri="{9D8B030D-6E8A-4147-A177-3AD203B41FA5}">
                      <a16:colId xmlns:a16="http://schemas.microsoft.com/office/drawing/2014/main" val="3144899565"/>
                    </a:ext>
                  </a:extLst>
                </a:gridCol>
                <a:gridCol w="1419501">
                  <a:extLst>
                    <a:ext uri="{9D8B030D-6E8A-4147-A177-3AD203B41FA5}">
                      <a16:colId xmlns:a16="http://schemas.microsoft.com/office/drawing/2014/main" val="1093730079"/>
                    </a:ext>
                  </a:extLst>
                </a:gridCol>
              </a:tblGrid>
              <a:tr h="341797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Параметр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Значение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659862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Масса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10,5 кг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65797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Диаметр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1,5 м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9612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Макс. скорость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15 </a:t>
                      </a:r>
                      <a:r>
                        <a:rPr lang="ru-RU" dirty="0" smtClean="0"/>
                        <a:t>м/с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248721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Масса спец. нагрузки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 кг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931381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Продлжительность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45 мин.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908033"/>
                  </a:ext>
                </a:extLst>
              </a:tr>
              <a:tr h="341797">
                <a:tc>
                  <a:txBody>
                    <a:bodyPr/>
                    <a:lstStyle/>
                    <a:p>
                      <a:r>
                        <a:rPr lang="ru-RU" dirty="0" smtClean="0"/>
                        <a:t>Тяговооржуенность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1,4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361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6886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435" y="444136"/>
            <a:ext cx="8795656" cy="505097"/>
          </a:xfrm>
        </p:spPr>
        <p:txBody>
          <a:bodyPr>
            <a:normAutofit fontScale="90000"/>
          </a:bodyPr>
          <a:lstStyle/>
          <a:p>
            <a:r>
              <a:rPr lang="ru-RU" sz="2400" dirty="0" smtClean="0"/>
              <a:t>Функциональная схема измерительно-интеллектуальной системы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81955" y="6188968"/>
            <a:ext cx="683339" cy="365125"/>
          </a:xfrm>
        </p:spPr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72" y="892849"/>
            <a:ext cx="9718829" cy="5387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67840" y="6451903"/>
            <a:ext cx="52325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/>
              <a:t>Подробнее см. в </a:t>
            </a:r>
            <a:r>
              <a:rPr lang="en-US" sz="1200" dirty="0"/>
              <a:t>GitHub: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smtClean="0">
                <a:hlinkClick r:id="rId3"/>
              </a:rPr>
              <a:t>github.com/abaghiyan/Drone-Design</a:t>
            </a:r>
            <a:r>
              <a:rPr lang="en-US" sz="1200" dirty="0" smtClean="0"/>
              <a:t> </a:t>
            </a:r>
            <a:r>
              <a:rPr lang="ru-RU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12154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435" y="444136"/>
            <a:ext cx="8795656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Описание применяемых алгоритмов и решений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3954" y="1184365"/>
            <a:ext cx="88566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Автономная навигация – с применением трехмерной карты местности, изображения от камеры и данных от сонаров, </a:t>
            </a:r>
            <a:r>
              <a:rPr lang="en-US" dirty="0" smtClean="0"/>
              <a:t>LIDAR-</a:t>
            </a:r>
            <a:r>
              <a:rPr lang="ru-RU" dirty="0" smtClean="0"/>
              <a:t>ов и инерциальных датчиков с применением сигма-точечной фильтрации Калмана.</a:t>
            </a:r>
          </a:p>
          <a:p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Преодоление неподвижных препятствий с применением данных от сонаров и </a:t>
            </a:r>
            <a:r>
              <a:rPr lang="en-US" dirty="0"/>
              <a:t>LIDAR-</a:t>
            </a:r>
            <a:r>
              <a:rPr lang="ru-RU" dirty="0" smtClean="0"/>
              <a:t>ов.</a:t>
            </a:r>
          </a:p>
          <a:p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Преодоление искусственных подвижных препятствий с применением оценок оптического потока и собственной скорости.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Противодействие птицам с применением </a:t>
            </a:r>
            <a:r>
              <a:rPr lang="en-US" dirty="0"/>
              <a:t>LED </a:t>
            </a:r>
            <a:r>
              <a:rPr lang="ru-RU" dirty="0" smtClean="0"/>
              <a:t>вспышек синего цвета при их приближении.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Синхронное хранение данных от специального оборудования и параметров полета в формате .</a:t>
            </a:r>
            <a:r>
              <a:rPr lang="en-US" dirty="0" err="1" smtClean="0"/>
              <a:t>json</a:t>
            </a:r>
            <a:r>
              <a:rPr lang="en-US" dirty="0" smtClean="0"/>
              <a:t> </a:t>
            </a:r>
            <a:r>
              <a:rPr lang="ru-RU" dirty="0" smtClean="0"/>
              <a:t>на бортовую </a:t>
            </a:r>
            <a:r>
              <a:rPr lang="en-US" dirty="0" smtClean="0"/>
              <a:t>SSD </a:t>
            </a:r>
            <a:r>
              <a:rPr lang="ru-RU" dirty="0" smtClean="0"/>
              <a:t>карту.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606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435" y="444136"/>
            <a:ext cx="8795656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Применяемые алгоритмы и решения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2732" y="1132114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Алгоритм оптимального выбора траектории по критериям максимальности накрыти площади в одном полете и минимизации количества подъемов и спусков.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83770" y="2238325"/>
            <a:ext cx="8769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 основе предложенного подхода оптимизации лежит решение задачи коммивояжёра методом минимального остовного дерева. </a:t>
            </a:r>
            <a:endParaRPr lang="en-US" dirty="0"/>
          </a:p>
        </p:txBody>
      </p:sp>
      <p:pic>
        <p:nvPicPr>
          <p:cNvPr id="1026" name="Picture 2" descr="https://upload.wikimedia.org/wikipedia/commons/thumb/d/d2/Minimum_spanning_tree.svg/1024px-Minimum_spanning_tre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935" y="2884656"/>
            <a:ext cx="4634139" cy="373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18606" y="6406487"/>
            <a:ext cx="5350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/>
              <a:t>Подробнее см. в </a:t>
            </a:r>
            <a:r>
              <a:rPr lang="en-US" sz="1200" dirty="0"/>
              <a:t>GitHub</a:t>
            </a:r>
            <a:r>
              <a:rPr lang="en-US" sz="1200" dirty="0" smtClean="0"/>
              <a:t>: </a:t>
            </a:r>
            <a:r>
              <a:rPr lang="en-US" sz="1200" dirty="0" smtClean="0">
                <a:hlinkClick r:id="rId3"/>
              </a:rPr>
              <a:t>https</a:t>
            </a:r>
            <a:r>
              <a:rPr lang="en-US" sz="1200" dirty="0">
                <a:hlinkClick r:id="rId3"/>
              </a:rPr>
              <a:t>://</a:t>
            </a:r>
            <a:r>
              <a:rPr lang="en-US" sz="1200" dirty="0" smtClean="0">
                <a:hlinkClick r:id="rId3"/>
              </a:rPr>
              <a:t>github.com/hakobkira1/RouteFinder.git</a:t>
            </a:r>
            <a:r>
              <a:rPr lang="en-US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81332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7679"/>
            <a:ext cx="8596668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Интерфейс оператора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HakobDemp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" y="1139541"/>
            <a:ext cx="8847282" cy="497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959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505097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Монетизация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7334" y="1165162"/>
            <a:ext cx="842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Прямые продажи операторам сотовых сетей и дальнейшее обслуживание 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77334" y="1806246"/>
            <a:ext cx="8596668" cy="50509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 smtClean="0"/>
              <a:t>Возможности масштабирования на основе следующих шагов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83482" y="2311343"/>
            <a:ext cx="88150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Применение алгоритмов фотостереометрии для получения трехмерных карт местности на основе аэрофотоснимков и снимков со спутников в различное время, что позволит действовать в сложно-пересеченной местности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Применение зондирующей антенны для обеспечения большей высоты полета и облета местностей с мощными нисходящими и восходящими воздушными потоками, а также труднодоступных районах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Применение алгоритмов глубинного обучения на данных полученных после полетов для выявления нелинейных зависмостей изменения качества регистрируемого сигнала в зависимости от источников помех, препятсвий, а также высоты его регистрации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Создание универсального программного обеспечения для одновременной оценки, как качества сотовой связи, так и сбора данных о </a:t>
            </a:r>
            <a:r>
              <a:rPr lang="en-US" dirty="0" smtClean="0"/>
              <a:t>Wi-Fi</a:t>
            </a:r>
            <a:r>
              <a:rPr lang="ru-RU" dirty="0" smtClean="0"/>
              <a:t> сетях в зоне </a:t>
            </a:r>
            <a:r>
              <a:rPr lang="ru-RU" dirty="0" smtClean="0"/>
              <a:t>облета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Применение в больших зданиях и торговых центрах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4871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567</TotalTime>
  <Words>505</Words>
  <Application>Microsoft Office PowerPoint</Application>
  <PresentationFormat>Widescreen</PresentationFormat>
  <Paragraphs>86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</vt:lpstr>
      <vt:lpstr>Трекинг сигналов сотовых сетей операторов на базе дрона</vt:lpstr>
      <vt:lpstr>Проблема</vt:lpstr>
      <vt:lpstr>Клиент и рынок</vt:lpstr>
      <vt:lpstr>Продукт</vt:lpstr>
      <vt:lpstr>Функциональная схема измерительно-интеллектуальной системы </vt:lpstr>
      <vt:lpstr>Описание применяемых алгоритмов и решений</vt:lpstr>
      <vt:lpstr>Применяемые алгоритмы и решения</vt:lpstr>
      <vt:lpstr>Интерфейс оператора </vt:lpstr>
      <vt:lpstr>Монетизация</vt:lpstr>
      <vt:lpstr>Демонстрация функционирования БПЛА</vt:lpstr>
      <vt:lpstr>Команда </vt:lpstr>
      <vt:lpstr>Благодарим за внимение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Photometric Stereo in Guidance and Navigation of UAV</dc:title>
  <dc:creator>Baghiyan Aram</dc:creator>
  <cp:lastModifiedBy>Baghiyan Aram</cp:lastModifiedBy>
  <cp:revision>40</cp:revision>
  <dcterms:created xsi:type="dcterms:W3CDTF">2019-10-15T22:40:34Z</dcterms:created>
  <dcterms:modified xsi:type="dcterms:W3CDTF">2019-10-17T12:34:04Z</dcterms:modified>
</cp:coreProperties>
</file>